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46</c:v>
                </c:pt>
                <c:pt idx="2">
                  <c:v>46</c:v>
                </c:pt>
                <c:pt idx="3">
                  <c:v>44</c:v>
                </c:pt>
                <c:pt idx="4">
                  <c:v>45</c:v>
                </c:pt>
                <c:pt idx="5">
                  <c:v>47</c:v>
                </c:pt>
                <c:pt idx="6">
                  <c:v>43</c:v>
                </c:pt>
                <c:pt idx="7">
                  <c:v>50</c:v>
                </c:pt>
                <c:pt idx="8">
                  <c:v>48</c:v>
                </c:pt>
                <c:pt idx="9">
                  <c:v>49</c:v>
                </c:pt>
                <c:pt idx="10">
                  <c:v>49</c:v>
                </c:pt>
                <c:pt idx="11">
                  <c:v>45</c:v>
                </c:pt>
                <c:pt idx="12">
                  <c:v>43</c:v>
                </c:pt>
                <c:pt idx="13">
                  <c:v>40</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28</c:v>
                </c:pt>
                <c:pt idx="2">
                  <c:v>34</c:v>
                </c:pt>
                <c:pt idx="3">
                  <c:v>26</c:v>
                </c:pt>
                <c:pt idx="4">
                  <c:v>27</c:v>
                </c:pt>
                <c:pt idx="5">
                  <c:v>35</c:v>
                </c:pt>
                <c:pt idx="6">
                  <c:v>32</c:v>
                </c:pt>
                <c:pt idx="7">
                  <c:v>34</c:v>
                </c:pt>
                <c:pt idx="8">
                  <c:v>34</c:v>
                </c:pt>
                <c:pt idx="9">
                  <c:v>30</c:v>
                </c:pt>
                <c:pt idx="10">
                  <c:v>34</c:v>
                </c:pt>
                <c:pt idx="11">
                  <c:v>32</c:v>
                </c:pt>
                <c:pt idx="12">
                  <c:v>32</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43</c:v>
                </c:pt>
                <c:pt idx="2">
                  <c:v>43</c:v>
                </c:pt>
                <c:pt idx="3">
                  <c:v>50</c:v>
                </c:pt>
                <c:pt idx="4">
                  <c:v>44</c:v>
                </c:pt>
                <c:pt idx="5">
                  <c:v>40</c:v>
                </c:pt>
                <c:pt idx="6">
                  <c:v>45</c:v>
                </c:pt>
                <c:pt idx="7">
                  <c:v>46</c:v>
                </c:pt>
                <c:pt idx="8">
                  <c:v>48</c:v>
                </c:pt>
                <c:pt idx="9">
                  <c:v>45</c:v>
                </c:pt>
                <c:pt idx="10">
                  <c:v>49</c:v>
                </c:pt>
                <c:pt idx="11">
                  <c:v>49</c:v>
                </c:pt>
                <c:pt idx="12">
                  <c:v>47</c:v>
                </c:pt>
                <c:pt idx="13">
                  <c:v>45</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29</c:v>
                </c:pt>
                <c:pt idx="2">
                  <c:v>28</c:v>
                </c:pt>
                <c:pt idx="3">
                  <c:v>31</c:v>
                </c:pt>
                <c:pt idx="4">
                  <c:v>35</c:v>
                </c:pt>
                <c:pt idx="5">
                  <c:v>32</c:v>
                </c:pt>
                <c:pt idx="6">
                  <c:v>31</c:v>
                </c:pt>
                <c:pt idx="7">
                  <c:v>26</c:v>
                </c:pt>
                <c:pt idx="8">
                  <c:v>34</c:v>
                </c:pt>
                <c:pt idx="9">
                  <c:v>33</c:v>
                </c:pt>
                <c:pt idx="10">
                  <c:v>35</c:v>
                </c:pt>
                <c:pt idx="11">
                  <c:v>26</c:v>
                </c:pt>
                <c:pt idx="12">
                  <c:v>28</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49</c:v>
                </c:pt>
                <c:pt idx="2">
                  <c:v>46</c:v>
                </c:pt>
                <c:pt idx="3">
                  <c:v>45</c:v>
                </c:pt>
                <c:pt idx="4">
                  <c:v>40</c:v>
                </c:pt>
                <c:pt idx="5">
                  <c:v>43</c:v>
                </c:pt>
                <c:pt idx="6">
                  <c:v>44</c:v>
                </c:pt>
                <c:pt idx="7">
                  <c:v>41</c:v>
                </c:pt>
                <c:pt idx="8">
                  <c:v>45</c:v>
                </c:pt>
                <c:pt idx="9">
                  <c:v>41</c:v>
                </c:pt>
                <c:pt idx="10">
                  <c:v>46</c:v>
                </c:pt>
                <c:pt idx="11">
                  <c:v>43</c:v>
                </c:pt>
                <c:pt idx="12">
                  <c:v>45</c:v>
                </c:pt>
                <c:pt idx="13">
                  <c:v>48</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31</c:v>
                </c:pt>
                <c:pt idx="2">
                  <c:v>33</c:v>
                </c:pt>
                <c:pt idx="3">
                  <c:v>34</c:v>
                </c:pt>
                <c:pt idx="4">
                  <c:v>29</c:v>
                </c:pt>
                <c:pt idx="5">
                  <c:v>26</c:v>
                </c:pt>
                <c:pt idx="6">
                  <c:v>30</c:v>
                </c:pt>
                <c:pt idx="7">
                  <c:v>33</c:v>
                </c:pt>
                <c:pt idx="8">
                  <c:v>31</c:v>
                </c:pt>
                <c:pt idx="9">
                  <c:v>30</c:v>
                </c:pt>
                <c:pt idx="10">
                  <c:v>33</c:v>
                </c:pt>
                <c:pt idx="11">
                  <c:v>35</c:v>
                </c:pt>
                <c:pt idx="12">
                  <c:v>35</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Sub_point_1.2.2)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70414" y="1629718"/>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N1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projected to experience significant growth from 2019 to 2032, with a compounded annual growth rate (CAGR) of approximately 5.7%. In 2019, the market size was valued at around USD 250 billion, and it's foreseen to escalate to about USD 450 billion by 2032. This substantial growth can be attributed to the increased adoption of high-tech computer systems in different industries such as healthcare, education, and finance. Considering market shares, North America was the leading region in 2019, followed by Asia-Pacific. The report anticipates this trend to persist, attributing it to the high consumption rate of advanced technologies in these regions. The aim is to exploit the lucrative growth potential of this promising sector.</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millions</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Global Digital Transformation: The consistent pace of digital transformation across various industries worldwide acts as a key market enabler for the Global Market of Computers. Driven by the rapid adoption of internet-based services, companies are investing in advanced computer systems to facilitate seamless operations. Such transformation demands high-performance computing hardware, thus propelling the market growth. The need for efficient data processing and managerial systems in different sectors like healthcare, manufacturing, retail also push the expansion of the computer market.
Technological Innovations and Advancements: The technological innovations and advancements, such as the advent of quantum computers, AI-integrated systems, and cloud-based services, significantly contribute to the global computer market's growth. Quantum computers, capable of solving complex computational problems, are finding applications in various sectors like weather prediction, drug discovery, financial modeling, etc. Additionally, AI-integrated systems help in automating and enhancing business processes. Businesses are also leveraging cloud-based services for data storage and access, thus further fuelling the demand for high-performance computer systems.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123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Type_1 industry's expansion has significantly influenced the global market for computers. This industry, which encompasses a broad range of sectors from artificial intelligence to quantum computing, demands increasingly sophisticated computational capabilities. As technological advancement accelerates, there is a subsequent surge in demand for advanced computing machines capable of processing complex algorithms and vast amounts of data in real-time. This growing demand is fueling substantial growth in the global sale and production of computers, driving the continued importance and relevance of the computer industry in the modern world.
With the rise of the Type_1 industry, novel opportunities for innovation arise in the global computer market. This rapidly growing industry seeks tailored technological solutions, prompting computer manufacturers to diversify and improve their offerings to ensure they meet these demands. The expansive and continuous nature of the Type_1 industry generates a consistent need for computers with higher processing power and extended capabilities, hence, driving the global computer market's growth. The computer industry is, therefore, a direct beneficiary of the expanding Type_1 industry as its development relies heavily on advancements in computing technologies.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initial investment and setup costs are proving to be significant barriers to the growth of the global market for computers. Purchasers, whether they are individuals, businesses, or institutions, must consider not only the substantial upfront costs of purchasing the computer hardware but also the expenses involved with installing, configuring, and maintaining these systems. This financial burden can be particularly daunting for small businesses and startups, which may not yet have the necessary capital to invest in advanced computer systems.
Additionally, global computer market growth is challenged by these high costs, particularly in economically struggling regions and developing nations. These areas often have individuals and businesses desiring to utilize advanced technology but lack financial means to do so. As a result, a potential segment of the market ends up being underserved. This challenge is a problem both for those who wish to buy computers and for the computer industry itself, which misses the opportunity to capitalize on these potential markets.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millions)</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sp>
        <p:nvSpPr>
          <p:cNvPr id="4" name="TextBox 3">
            <a:extLst>
              <a:ext uri="{FF2B5EF4-FFF2-40B4-BE49-F238E27FC236}">
                <a16:creationId xmlns:a16="http://schemas.microsoft.com/office/drawing/2014/main" id="{3C844E03-39A8-4C52-A230-192529704D08}"/>
              </a:ext>
            </a:extLst>
          </p:cNvPr>
          <p:cNvSpPr txBox="1"/>
          <p:nvPr/>
        </p:nvSpPr>
        <p:spPr>
          <a:xfrm>
            <a:off x="2969349" y="1243809"/>
            <a:ext cx="643998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1097E"/>
                </a:solidFill>
                <a:effectLst/>
                <a:uLnTx/>
                <a:uFillTx/>
                <a:latin typeface="Poppins bold"/>
                <a:ea typeface="+mn-ea"/>
                <a:cs typeface="+mn-cs"/>
              </a:rPr>
              <a:t>YEARS CONSIDERED  :  </a:t>
            </a:r>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2019-23     Base Year – 2024     Forecast Year – 2025-32</a:t>
            </a:r>
            <a:endParaRPr kumimoji="0" lang="en-US" sz="1200" b="0" i="0" u="none" strike="noStrike" kern="1200" cap="none" spc="0" normalizeH="0" baseline="0" noProof="0" dirty="0">
              <a:ln>
                <a:noFill/>
              </a:ln>
              <a:solidFill>
                <a:prstClr val="black"/>
              </a:solidFill>
              <a:effectLst/>
              <a:uLnTx/>
              <a:uFillTx/>
              <a:latin typeface="Poppins"/>
              <a:ea typeface="+mn-ea"/>
              <a:cs typeface="+mn-cs"/>
            </a:endParaRPr>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69" name="TextBox 68">
            <a:extLst>
              <a:ext uri="{FF2B5EF4-FFF2-40B4-BE49-F238E27FC236}">
                <a16:creationId xmlns:a16="http://schemas.microsoft.com/office/drawing/2014/main" id="{A57FB5EA-CD78-41A3-BB33-A7F40A00F4B5}"/>
              </a:ext>
            </a:extLst>
          </p:cNvPr>
          <p:cNvSpPr txBox="1"/>
          <p:nvPr/>
        </p:nvSpPr>
        <p:spPr>
          <a:xfrm>
            <a:off x="372488" y="897630"/>
            <a:ext cx="11447019" cy="307777"/>
          </a:xfrm>
          <a:prstGeom prst="rect">
            <a:avLst/>
          </a:prstGeom>
          <a:solidFill>
            <a:schemeClr val="accent1"/>
          </a:solidFill>
        </p:spPr>
        <p:txBody>
          <a:bodyPr wrap="square">
            <a:spAutoFit/>
          </a:bodyP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582F"/>
                </a:solidFill>
                <a:latin typeface="Helvetica Neue Medium"/>
                <a:ea typeface="Helvetica Neue Medium"/>
                <a:cs typeface="Helvetica Neue Medium"/>
                <a:sym typeface="Helvetica Neue Medium"/>
              </a:defRPr>
            </a:pPr>
            <a:r>
              <a:rPr kumimoji="0" lang="en-IN" sz="1400" b="1" i="0" u="none" strike="noStrike" kern="0" cap="none" spc="0" normalizeH="0" baseline="0" noProof="0" dirty="0">
                <a:ln>
                  <a:noFill/>
                </a:ln>
                <a:solidFill>
                  <a:prstClr val="white"/>
                </a:solidFill>
                <a:effectLst/>
                <a:uLnTx/>
                <a:uFillTx/>
                <a:latin typeface="Poppins bold"/>
                <a:ea typeface="Helvetica Neue Medium"/>
                <a:cs typeface="Poppins" panose="00000500000000000000" pitchFamily="2" charset="0"/>
                <a:sym typeface="Helvetica Neue Medium"/>
              </a:rPr>
              <a:t>GLOBAL </a:t>
            </a:r>
            <a:r>
              <a:rPr kumimoji="0" lang="en-US" sz="1400" b="1" i="0" u="none" strike="noStrike" kern="1200" cap="none" spc="0" normalizeH="0" baseline="0" noProof="0" dirty="0">
                <a:ln>
                  <a:noFill/>
                </a:ln>
                <a:solidFill>
                  <a:prstClr val="white"/>
                </a:solidFill>
                <a:effectLst/>
                <a:uLnTx/>
                <a:uFillTx/>
                <a:latin typeface="Poppins bold"/>
                <a:ea typeface="Helvetica Neue Medium"/>
                <a:cs typeface="Poppins" panose="00000500000000000000" pitchFamily="2" charset="0"/>
                <a:sym typeface="Helvetica Neue Medium"/>
              </a:rPr>
              <a:t>FUEL RAIL MARKET (USD BILLION)</a:t>
            </a:r>
            <a:endParaRPr kumimoji="0" lang="en-IN" sz="1400" b="1" i="0" u="none" strike="noStrike" kern="0" cap="none" spc="0" normalizeH="0" baseline="0" noProof="0" dirty="0">
              <a:ln>
                <a:noFill/>
              </a:ln>
              <a:solidFill>
                <a:prstClr val="white"/>
              </a:solidFill>
              <a:effectLst/>
              <a:uLnTx/>
              <a:uFillTx/>
              <a:latin typeface="Poppins bold"/>
              <a:ea typeface="Helvetica Neue Medium"/>
              <a:cs typeface="Poppins" panose="00000500000000000000" pitchFamily="2" charset="0"/>
              <a:sym typeface="Helvetica Neue Medium"/>
            </a:endParaRPr>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an American multinational technology company, was established in 1976 by Steve Jobs, Steve Wozniak, and Ronald Wayne. It is known for its innovative and high-end consumer electronics, computer software, and online services. Apple's best-known hardware products are the iPhone smartphone, the iPad tablet computer, the Mac personal computer, the iPod portable media player, the Apple Watch smartwatch, and the Apple TV digital media player. Apple's consumer software includes the macOS, iOS, iPadOS, and watchOS operating systems. Apple is well-regarded in the global market and has established itself as a leading technology company that pushes boundaries and consistently sets new standards for the industry.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9C7A1E-B67B-A7B2-D581-A8A07ADAA8AD}"/>
              </a:ext>
            </a:extLst>
          </p:cNvPr>
          <p:cNvSpPr/>
          <p:nvPr/>
        </p:nvSpPr>
        <p:spPr>
          <a:xfrm>
            <a:off x="2485048" y="0"/>
            <a:ext cx="9706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a:solidFill>
                            <a:srgbClr val="000000"/>
                          </a:solidFill>
                          <a:latin typeface="Calibri"/>
                        </a:defRPr>
                      </a:pPr>
                      <a:r>
                        <a:t>                    4.3.3.Bargaining power of buyers</a:t>
                      </a:r>
                    </a:p>
                  </a:txBody>
                  <a:tcPr>
                    <a:noFill/>
                    <a:lnL>
                      <a:noFill/>
                    </a:lnL>
                    <a:lnR>
                      <a:noFill/>
                    </a:lnR>
                    <a:lnT>
                      <a:noFill/>
                    </a:lnT>
                    <a:lnB>
                      <a:noFill/>
                    </a:lnB>
                  </a:tcPr>
                </a:tc>
              </a:tr>
              <a:tr h="310896">
                <a:tc>
                  <a:txBody>
                    <a:bodyPr/>
                    <a:lstStyle/>
                    <a:p>
                      <a:pPr>
                        <a:defRPr sz="1100">
                          <a:solidFill>
                            <a:srgbClr val="000000"/>
                          </a:solidFill>
                          <a:latin typeface="Calibri"/>
                        </a:defRPr>
                      </a:pPr>
                      <a:r>
                        <a:t>          1.1. Objectives of the Study</a:t>
                      </a:r>
                    </a:p>
                  </a:txBody>
                  <a:tcPr>
                    <a:noFill/>
                    <a:lnL>
                      <a:noFill/>
                    </a:lnL>
                    <a:lnR>
                      <a:noFill/>
                    </a:lnR>
                    <a:lnT>
                      <a:noFill/>
                    </a:lnT>
                    <a:lnB>
                      <a:noFill/>
                    </a:lnB>
                  </a:tcPr>
                </a:tc>
                <a:tc>
                  <a:txBody>
                    <a:bodyPr/>
                    <a:lstStyle/>
                    <a:p>
                      <a:pPr>
                        <a:defRPr sz="1100">
                          <a:solidFill>
                            <a:srgbClr val="000000"/>
                          </a:solidFill>
                          <a:latin typeface="Calibri"/>
                        </a:defRPr>
                      </a:pPr>
                      <a:r>
                        <a:t>                    4.3.4.Threat of new entrants</a:t>
                      </a:r>
                    </a:p>
                  </a:txBody>
                  <a:tcPr>
                    <a:noFill/>
                    <a:lnL>
                      <a:noFill/>
                    </a:lnL>
                    <a:lnR>
                      <a:noFill/>
                    </a:lnR>
                    <a:lnT>
                      <a:noFill/>
                    </a:lnT>
                    <a:lnB>
                      <a:noFill/>
                    </a:lnB>
                  </a:tcPr>
                </a:tc>
              </a:tr>
              <a:tr h="310896">
                <a:tc>
                  <a:txBody>
                    <a:bodyPr/>
                    <a:lstStyle/>
                    <a:p>
                      <a:pPr>
                        <a:defRPr sz="110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a:solidFill>
                            <a:srgbClr val="000000"/>
                          </a:solidFill>
                          <a:latin typeface="Calibri"/>
                        </a:defRPr>
                      </a:pPr>
                      <a:r>
                        <a:t>                    4.3.5.Bargaining power of suppliers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310896">
                <a:tc>
                  <a:txBody>
                    <a:bodyPr/>
                    <a:lstStyle/>
                    <a:p>
                      <a:pPr>
                        <a:defRPr sz="1100">
                          <a:solidFill>
                            <a:srgbClr val="000000"/>
                          </a:solidFill>
                          <a:latin typeface="Calibri"/>
                        </a:defRPr>
                      </a:pPr>
                      <a:r>
                        <a:t>          2.1. Information Procurement</a:t>
                      </a:r>
                    </a:p>
                  </a:txBody>
                  <a:tcPr>
                    <a:noFill/>
                    <a:lnL>
                      <a:noFill/>
                    </a:lnL>
                    <a:lnR>
                      <a:noFill/>
                    </a:lnR>
                    <a:lnT>
                      <a:noFill/>
                    </a:lnT>
                    <a:lnB>
                      <a:noFill/>
                    </a:lnB>
                  </a:tcPr>
                </a:tc>
                <a:tc>
                  <a:txBody>
                    <a:bodyPr/>
                    <a:lstStyle/>
                    <a:p>
                      <a:pPr>
                        <a:defRPr sz="1100">
                          <a:solidFill>
                            <a:srgbClr val="000000"/>
                          </a:solidFill>
                          <a:latin typeface="Calibri"/>
                        </a:defRPr>
                      </a:pPr>
                      <a:r>
                        <a:t>          5.1. Top Investment and White Space Opportunities</a:t>
                      </a:r>
                    </a:p>
                  </a:txBody>
                  <a:tcPr>
                    <a:noFill/>
                    <a:lnL>
                      <a:noFill/>
                    </a:lnL>
                    <a:lnR>
                      <a:noFill/>
                    </a:lnR>
                    <a:lnT>
                      <a:noFill/>
                    </a:lnT>
                    <a:lnB>
                      <a:noFill/>
                    </a:lnB>
                  </a:tcPr>
                </a:tc>
              </a:tr>
              <a:tr h="310896">
                <a:tc>
                  <a:txBody>
                    <a:bodyPr/>
                    <a:lstStyle/>
                    <a:p>
                      <a:pPr>
                        <a:defRPr sz="110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a:solidFill>
                            <a:srgbClr val="000000"/>
                          </a:solidFill>
                          <a:latin typeface="Calibri"/>
                        </a:defRPr>
                      </a:pPr>
                      <a:r>
                        <a:t>          5.2. Market Ecosystem Mapping</a:t>
                      </a:r>
                    </a:p>
                  </a:txBody>
                  <a:tcPr>
                    <a:noFill/>
                    <a:lnL>
                      <a:noFill/>
                    </a:lnL>
                    <a:lnR>
                      <a:noFill/>
                    </a:lnR>
                    <a:lnT>
                      <a:noFill/>
                    </a:lnT>
                    <a:lnB>
                      <a:noFill/>
                    </a:lnB>
                  </a:tcPr>
                </a:tc>
              </a:tr>
              <a:tr h="310896">
                <a:tc>
                  <a:txBody>
                    <a:bodyPr/>
                    <a:lstStyle/>
                    <a:p>
                      <a:pPr>
                        <a:defRPr sz="1100">
                          <a:solidFill>
                            <a:srgbClr val="000000"/>
                          </a:solidFill>
                          <a:latin typeface="Calibri"/>
                        </a:defRPr>
                      </a:pPr>
                      <a:r>
                        <a:t>          2.3. Market Size Estimation</a:t>
                      </a:r>
                    </a:p>
                  </a:txBody>
                  <a:tcPr>
                    <a:noFill/>
                    <a:lnL>
                      <a:noFill/>
                    </a:lnL>
                    <a:lnR>
                      <a:noFill/>
                    </a:lnR>
                    <a:lnT>
                      <a:noFill/>
                    </a:lnT>
                    <a:lnB>
                      <a:noFill/>
                    </a:lnB>
                  </a:tcPr>
                </a:tc>
                <a:tc>
                  <a:txBody>
                    <a:bodyPr/>
                    <a:lstStyle/>
                    <a:p>
                      <a:pPr>
                        <a:defRPr sz="1100">
                          <a:solidFill>
                            <a:srgbClr val="000000"/>
                          </a:solidFill>
                          <a:latin typeface="Calibri"/>
                        </a:defRPr>
                      </a:pPr>
                      <a:r>
                        <a:t>          5.3. Technological Advancements, Benefits, &amp; Impacts</a:t>
                      </a:r>
                    </a:p>
                  </a:txBody>
                  <a:tcPr>
                    <a:noFill/>
                    <a:lnL>
                      <a:noFill/>
                    </a:lnL>
                    <a:lnR>
                      <a:noFill/>
                    </a:lnR>
                    <a:lnT>
                      <a:noFill/>
                    </a:lnT>
                    <a:lnB>
                      <a:noFill/>
                    </a:lnB>
                  </a:tcPr>
                </a:tc>
              </a:tr>
              <a:tr h="310896">
                <a:tc>
                  <a:txBody>
                    <a:bodyPr/>
                    <a:lstStyle/>
                    <a:p>
                      <a:pPr>
                        <a:defRPr sz="110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a:solidFill>
                            <a:srgbClr val="000000"/>
                          </a:solidFill>
                          <a:latin typeface="Calibri"/>
                        </a:defRPr>
                      </a:pPr>
                      <a:r>
                        <a:t>          5.4. Market Attractiveness Index, 2024</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a:solidFill>
                            <a:srgbClr val="000000"/>
                          </a:solidFill>
                          <a:latin typeface="Calibri"/>
                        </a:defRPr>
                      </a:pPr>
                      <a:r>
                        <a:t>          5.5. PESTEL Analysis</a:t>
                      </a:r>
                    </a:p>
                  </a:txBody>
                  <a:tcPr>
                    <a:noFill/>
                    <a:lnL>
                      <a:noFill/>
                    </a:lnL>
                    <a:lnR>
                      <a:noFill/>
                    </a:lnR>
                    <a:lnT>
                      <a:noFill/>
                    </a:lnT>
                    <a:lnB>
                      <a:noFill/>
                    </a:lnB>
                  </a:tcPr>
                </a:tc>
              </a:tr>
              <a:tr h="310896">
                <a:tc>
                  <a:txBody>
                    <a:bodyPr/>
                    <a:lstStyle/>
                    <a:p>
                      <a:pPr>
                        <a:defRPr sz="1100">
                          <a:solidFill>
                            <a:srgbClr val="000000"/>
                          </a:solidFill>
                          <a:latin typeface="Calibri"/>
                        </a:defRPr>
                      </a:pPr>
                      <a:r>
                        <a:t>          3.1. Global Market Outlook</a:t>
                      </a:r>
                    </a:p>
                  </a:txBody>
                  <a:tcPr>
                    <a:noFill/>
                    <a:lnL>
                      <a:noFill/>
                    </a:lnL>
                    <a:lnR>
                      <a:noFill/>
                    </a:lnR>
                    <a:lnT>
                      <a:noFill/>
                    </a:lnT>
                    <a:lnB>
                      <a:noFill/>
                    </a:lnB>
                  </a:tcPr>
                </a:tc>
                <a:tc>
                  <a:txBody>
                    <a:bodyPr/>
                    <a:lstStyle/>
                    <a:p>
                      <a:pPr>
                        <a:defRPr sz="1100">
                          <a:solidFill>
                            <a:srgbClr val="000000"/>
                          </a:solidFill>
                          <a:latin typeface="Calibri"/>
                        </a:defRPr>
                      </a:pPr>
                      <a:r>
                        <a:t>          5.6. Macro-Economic Indicators</a:t>
                      </a:r>
                    </a:p>
                  </a:txBody>
                  <a:tcPr>
                    <a:noFill/>
                    <a:lnL>
                      <a:noFill/>
                    </a:lnL>
                    <a:lnR>
                      <a:noFill/>
                    </a:lnR>
                    <a:lnT>
                      <a:noFill/>
                    </a:lnT>
                    <a:lnB>
                      <a:noFill/>
                    </a:lnB>
                  </a:tcPr>
                </a:tc>
              </a:tr>
              <a:tr h="310896">
                <a:tc>
                  <a:txBody>
                    <a:bodyPr/>
                    <a:lstStyle/>
                    <a:p>
                      <a:pPr>
                        <a:defRPr sz="1100">
                          <a:solidFill>
                            <a:srgbClr val="000000"/>
                          </a:solidFill>
                          <a:latin typeface="Calibri"/>
                        </a:defRPr>
                      </a:pPr>
                      <a:r>
                        <a:t>          3.2. Supply &amp; Demand Trend Analysis</a:t>
                      </a:r>
                    </a:p>
                  </a:txBody>
                  <a:tcPr>
                    <a:noFill/>
                    <a:lnL>
                      <a:noFill/>
                    </a:lnL>
                    <a:lnR>
                      <a:noFill/>
                    </a:lnR>
                    <a:lnT>
                      <a:noFill/>
                    </a:lnT>
                    <a:lnB>
                      <a:noFill/>
                    </a:lnB>
                  </a:tcPr>
                </a:tc>
                <a:tc>
                  <a:txBody>
                    <a:bodyPr/>
                    <a:lstStyle/>
                    <a:p>
                      <a:pPr>
                        <a:defRPr sz="1100">
                          <a:solidFill>
                            <a:srgbClr val="000000"/>
                          </a:solidFill>
                          <a:latin typeface="Calibri"/>
                        </a:defRPr>
                      </a:pPr>
                      <a:r>
                        <a:t>          5.7. Pricing Analysis</a:t>
                      </a:r>
                    </a:p>
                  </a:txBody>
                  <a:tcPr>
                    <a:noFill/>
                    <a:lnL>
                      <a:noFill/>
                    </a:lnL>
                    <a:lnR>
                      <a:noFill/>
                    </a:lnR>
                    <a:lnT>
                      <a:noFill/>
                    </a:lnT>
                    <a:lnB>
                      <a:noFill/>
                    </a:lnB>
                  </a:tcPr>
                </a:tc>
              </a:tr>
              <a:tr h="310896">
                <a:tc>
                  <a:txBody>
                    <a:bodyPr/>
                    <a:lstStyle/>
                    <a:p>
                      <a:pPr>
                        <a:defRPr sz="1100">
                          <a:solidFill>
                            <a:srgbClr val="000000"/>
                          </a:solidFill>
                          <a:latin typeface="Calibri"/>
                        </a:defRPr>
                      </a:pPr>
                      <a:r>
                        <a:t>          3.3. Segmental Opportunity Analysis</a:t>
                      </a:r>
                    </a:p>
                  </a:txBody>
                  <a:tcPr>
                    <a:noFill/>
                    <a:lnL>
                      <a:noFill/>
                    </a:lnL>
                    <a:lnR>
                      <a:noFill/>
                    </a:lnR>
                    <a:lnT>
                      <a:noFill/>
                    </a:lnT>
                    <a:lnB>
                      <a:noFill/>
                    </a:lnB>
                  </a:tcPr>
                </a:tc>
                <a:tc>
                  <a:txBody>
                    <a:bodyPr/>
                    <a:lstStyle/>
                    <a:p>
                      <a:pPr>
                        <a:defRPr sz="1100">
                          <a:solidFill>
                            <a:srgbClr val="000000"/>
                          </a:solidFill>
                          <a:latin typeface="Calibri"/>
                        </a:defRPr>
                      </a:pPr>
                      <a:r>
                        <a:t>          5.8. Regulatory Landscape</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a:solidFill>
                            <a:srgbClr val="000000"/>
                          </a:solidFill>
                          <a:latin typeface="Calibri"/>
                        </a:defRPr>
                      </a:pPr>
                      <a:r>
                        <a:t>          5.9. Key Success Factors</a:t>
                      </a:r>
                    </a:p>
                  </a:txBody>
                  <a:tcPr>
                    <a:noFill/>
                    <a:lnL>
                      <a:noFill/>
                    </a:lnL>
                    <a:lnR>
                      <a:noFill/>
                    </a:lnR>
                    <a:lnT>
                      <a:noFill/>
                    </a:lnT>
                    <a:lnB>
                      <a:noFill/>
                    </a:lnB>
                  </a:tcPr>
                </a:tc>
              </a:tr>
              <a:tr h="310896">
                <a:tc>
                  <a:txBody>
                    <a:bodyPr/>
                    <a:lstStyle/>
                    <a:p>
                      <a:pPr>
                        <a:defRPr sz="1100">
                          <a:solidFill>
                            <a:srgbClr val="000000"/>
                          </a:solidFill>
                          <a:latin typeface="Calibri"/>
                        </a:defRPr>
                      </a:pPr>
                      <a:r>
                        <a:t>          4.1. Market Overview</a:t>
                      </a:r>
                    </a:p>
                  </a:txBody>
                  <a:tcPr>
                    <a:noFill/>
                    <a:lnL>
                      <a:noFill/>
                    </a:lnL>
                    <a:lnR>
                      <a:noFill/>
                    </a:lnR>
                    <a:lnT>
                      <a:noFill/>
                    </a:lnT>
                    <a:lnB>
                      <a:noFill/>
                    </a:lnB>
                  </a:tcPr>
                </a:tc>
                <a:tc>
                  <a:txBody>
                    <a:bodyPr/>
                    <a:lstStyle/>
                    <a:p>
                      <a:pPr>
                        <a:defRPr sz="1100">
                          <a:solidFill>
                            <a:srgbClr val="000000"/>
                          </a:solidFill>
                          <a:latin typeface="Calibri"/>
                        </a:defRPr>
                      </a:pPr>
                      <a:r>
                        <a:t>          5.10. Market Impacting Factors</a:t>
                      </a:r>
                    </a:p>
                  </a:txBody>
                  <a:tcPr>
                    <a:noFill/>
                    <a:lnL>
                      <a:noFill/>
                    </a:lnL>
                    <a:lnR>
                      <a:noFill/>
                    </a:lnR>
                    <a:lnT>
                      <a:noFill/>
                    </a:lnT>
                    <a:lnB>
                      <a:noFill/>
                    </a:lnB>
                  </a:tcPr>
                </a:tc>
              </a:tr>
              <a:tr h="310896">
                <a:tc>
                  <a:txBody>
                    <a:bodyPr/>
                    <a:lstStyle/>
                    <a:p>
                      <a:pPr>
                        <a:defRPr sz="1100">
                          <a:solidFill>
                            <a:srgbClr val="000000"/>
                          </a:solidFill>
                          <a:latin typeface="Calibri"/>
                        </a:defRPr>
                      </a:pPr>
                      <a:r>
                        <a:t>          4.2. Market Dynamics</a:t>
                      </a:r>
                    </a:p>
                  </a:txBody>
                  <a:tcPr>
                    <a:noFill/>
                    <a:lnL>
                      <a:noFill/>
                    </a:lnL>
                    <a:lnR>
                      <a:noFill/>
                    </a:lnR>
                    <a:lnT>
                      <a:noFill/>
                    </a:lnT>
                    <a:lnB>
                      <a:noFill/>
                    </a:lnB>
                  </a:tcPr>
                </a:tc>
                <a:tc>
                  <a:txBody>
                    <a:bodyPr/>
                    <a:lstStyle/>
                    <a:p>
                      <a:pPr>
                        <a:defRPr sz="1100">
                          <a:solidFill>
                            <a:srgbClr val="000000"/>
                          </a:solidFill>
                          <a:latin typeface="Calibri"/>
                        </a:defRPr>
                      </a:pPr>
                      <a:r>
                        <a:t>          5.11. Patent Analysis</a:t>
                      </a:r>
                    </a:p>
                  </a:txBody>
                  <a:tcPr>
                    <a:noFill/>
                    <a:lnL>
                      <a:noFill/>
                    </a:lnL>
                    <a:lnR>
                      <a:noFill/>
                    </a:lnR>
                    <a:lnT>
                      <a:noFill/>
                    </a:lnT>
                    <a:lnB>
                      <a:noFill/>
                    </a:lnB>
                  </a:tcPr>
                </a:tc>
              </a:tr>
              <a:tr h="310896">
                <a:tc>
                  <a:txBody>
                    <a:bodyPr/>
                    <a:lstStyle/>
                    <a:p>
                      <a:pPr>
                        <a:defRPr sz="1100">
                          <a:solidFill>
                            <a:srgbClr val="000000"/>
                          </a:solidFill>
                          <a:latin typeface="Calibri"/>
                        </a:defRPr>
                      </a:pPr>
                      <a:r>
                        <a:t>                    4.2.1.Driver &amp; Opportunities</a:t>
                      </a:r>
                    </a:p>
                  </a:txBody>
                  <a:tcPr>
                    <a:noFill/>
                    <a:lnL>
                      <a:noFill/>
                    </a:lnL>
                    <a:lnR>
                      <a:noFill/>
                    </a:lnR>
                    <a:lnT>
                      <a:noFill/>
                    </a:lnT>
                    <a:lnB>
                      <a:noFill/>
                    </a:lnB>
                  </a:tcPr>
                </a:tc>
                <a:tc>
                  <a:txBody>
                    <a:bodyPr/>
                    <a:lstStyle/>
                    <a:p>
                      <a:pPr>
                        <a:defRPr sz="1100">
                          <a:solidFill>
                            <a:srgbClr val="000000"/>
                          </a:solidFill>
                          <a:latin typeface="Calibri"/>
                        </a:defRPr>
                      </a:pPr>
                      <a:r>
                        <a:t>          5.12. Raw Material Analysis</a:t>
                      </a:r>
                    </a:p>
                  </a:txBody>
                  <a:tcPr>
                    <a:noFill/>
                    <a:lnL>
                      <a:noFill/>
                    </a:lnL>
                    <a:lnR>
                      <a:noFill/>
                    </a:lnR>
                    <a:lnT>
                      <a:noFill/>
                    </a:lnT>
                    <a:lnB>
                      <a:noFill/>
                    </a:lnB>
                  </a:tcPr>
                </a:tc>
              </a:tr>
              <a:tr h="310896">
                <a:tc>
                  <a:txBody>
                    <a:bodyPr/>
                    <a:lstStyle/>
                    <a:p>
                      <a:pPr>
                        <a:defRPr sz="1100">
                          <a:solidFill>
                            <a:srgbClr val="000000"/>
                          </a:solidFill>
                          <a:latin typeface="Calibri"/>
                        </a:defRPr>
                      </a:pPr>
                      <a:r>
                        <a:t>                    4.2.2.Restraints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&amp; CAGR 2025-2032</a:t>
                      </a:r>
                    </a:p>
                  </a:txBody>
                  <a:tcPr>
                    <a:noFill/>
                    <a:lnL>
                      <a:noFill/>
                    </a:lnL>
                    <a:lnR>
                      <a:noFill/>
                    </a:lnR>
                    <a:lnT>
                      <a:noFill/>
                    </a:lnT>
                    <a:lnB>
                      <a:noFill/>
                    </a:lnB>
                  </a:tcPr>
                </a:tc>
              </a:tr>
              <a:tr h="310896">
                <a:tc>
                  <a:txBody>
                    <a:bodyPr/>
                    <a:lstStyle/>
                    <a:p>
                      <a:pPr>
                        <a:defRPr sz="1100">
                          <a:solidFill>
                            <a:srgbClr val="000000"/>
                          </a:solidFill>
                          <a:latin typeface="Calibri"/>
                        </a:defRPr>
                      </a:pPr>
                      <a:r>
                        <a:t>          4.3. Porters Analysis &amp; Impact</a:t>
                      </a:r>
                    </a:p>
                  </a:txBody>
                  <a:tcPr>
                    <a:noFill/>
                    <a:lnL>
                      <a:noFill/>
                    </a:lnL>
                    <a:lnR>
                      <a:noFill/>
                    </a:lnR>
                    <a:lnT>
                      <a:noFill/>
                    </a:lnT>
                    <a:lnB>
                      <a:noFill/>
                    </a:lnB>
                  </a:tcPr>
                </a:tc>
                <a:tc>
                  <a:txBody>
                    <a:bodyPr/>
                    <a:lstStyle/>
                    <a:p>
                      <a:pPr>
                        <a:defRPr sz="1100">
                          <a:solidFill>
                            <a:srgbClr val="000000"/>
                          </a:solidFill>
                          <a:latin typeface="Calibri"/>
                        </a:defRPr>
                      </a:pPr>
                      <a:r>
                        <a:t>          6.1. Market Overview</a:t>
                      </a:r>
                    </a:p>
                  </a:txBody>
                  <a:tcPr>
                    <a:noFill/>
                    <a:lnL>
                      <a:noFill/>
                    </a:lnL>
                    <a:lnR>
                      <a:noFill/>
                    </a:lnR>
                    <a:lnT>
                      <a:noFill/>
                    </a:lnT>
                    <a:lnB>
                      <a:noFill/>
                    </a:lnB>
                  </a:tcPr>
                </a:tc>
              </a:tr>
              <a:tr h="310896">
                <a:tc>
                  <a:txBody>
                    <a:bodyPr/>
                    <a:lstStyle/>
                    <a:p>
                      <a:pPr>
                        <a:defRPr sz="1100">
                          <a:solidFill>
                            <a:srgbClr val="000000"/>
                          </a:solidFill>
                          <a:latin typeface="Calibri"/>
                        </a:defRPr>
                      </a:pPr>
                      <a:r>
                        <a:t>                    4.3.1.Competitive rivalry</a:t>
                      </a:r>
                    </a:p>
                  </a:txBody>
                  <a:tcPr>
                    <a:noFill/>
                    <a:lnL>
                      <a:noFill/>
                    </a:lnL>
                    <a:lnR>
                      <a:noFill/>
                    </a:lnR>
                    <a:lnT>
                      <a:noFill/>
                    </a:lnT>
                    <a:lnB>
                      <a:noFill/>
                    </a:lnB>
                  </a:tcPr>
                </a:tc>
                <a:tc>
                  <a:txBody>
                    <a:bodyPr/>
                    <a:lstStyle/>
                    <a:p>
                      <a:pPr>
                        <a:defRPr sz="1100">
                          <a:solidFill>
                            <a:srgbClr val="000000"/>
                          </a:solidFill>
                          <a:latin typeface="Calibri"/>
                        </a:defRPr>
                      </a:pPr>
                      <a:r>
                        <a:t>          6.1.1. Point_1.1</a:t>
                      </a:r>
                    </a:p>
                  </a:txBody>
                  <a:tcPr>
                    <a:noFill/>
                    <a:lnL>
                      <a:noFill/>
                    </a:lnL>
                    <a:lnR>
                      <a:noFill/>
                    </a:lnR>
                    <a:lnT>
                      <a:noFill/>
                    </a:lnT>
                    <a:lnB>
                      <a:noFill/>
                    </a:lnB>
                  </a:tcPr>
                </a:tc>
              </a:tr>
              <a:tr h="310896">
                <a:tc>
                  <a:txBody>
                    <a:bodyPr/>
                    <a:lstStyle/>
                    <a:p>
                      <a:pPr>
                        <a:defRPr sz="1100">
                          <a:solidFill>
                            <a:srgbClr val="000000"/>
                          </a:solidFill>
                          <a:latin typeface="Calibri"/>
                        </a:defRPr>
                      </a:pPr>
                      <a:r>
                        <a:t>                    4.3.2.Threat of substitute</a:t>
                      </a:r>
                    </a:p>
                  </a:txBody>
                  <a:tcPr>
                    <a:noFill/>
                    <a:lnL>
                      <a:noFill/>
                    </a:lnL>
                    <a:lnR>
                      <a:noFill/>
                    </a:lnR>
                    <a:lnT>
                      <a:noFill/>
                    </a:lnT>
                    <a:lnB>
                      <a:noFill/>
                    </a:lnB>
                  </a:tcPr>
                </a:tc>
                <a:tc>
                  <a:txBody>
                    <a:bodyPr/>
                    <a:lstStyle/>
                    <a:p>
                      <a:pPr>
                        <a:defRPr sz="1100">
                          <a:solidFill>
                            <a:srgbClr val="000000"/>
                          </a:solidFill>
                          <a:latin typeface="Calibri"/>
                        </a:defRPr>
                      </a:pPr>
                      <a:r>
                        <a:t>          6.1.2. Point_1.2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2A749-BDDA-65DD-1839-D2EF6AAEC012}"/>
              </a:ext>
            </a:extLst>
          </p:cNvPr>
          <p:cNvSpPr/>
          <p:nvPr/>
        </p:nvSpPr>
        <p:spPr>
          <a:xfrm>
            <a:off x="2485048" y="0"/>
            <a:ext cx="9706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a:solidFill>
                            <a:srgbClr val="000000"/>
                          </a:solidFill>
                          <a:latin typeface="Calibri"/>
                        </a:defRPr>
                      </a:pPr>
                      <a:r>
                        <a:t>                    6.1.2.1. Sub_point_1.2.1</a:t>
                      </a:r>
                    </a:p>
                  </a:txBody>
                  <a:tcPr>
                    <a:noFill/>
                    <a:lnL>
                      <a:noFill/>
                    </a:lnL>
                    <a:lnR>
                      <a:noFill/>
                    </a:lnR>
                    <a:lnT>
                      <a:noFill/>
                    </a:lnT>
                    <a:lnB>
                      <a:noFill/>
                    </a:lnB>
                  </a:tcPr>
                </a:tc>
                <a:tc>
                  <a:txBody>
                    <a:bodyPr/>
                    <a:lstStyle/>
                    <a:p>
                      <a:pPr>
                        <a:defRPr sz="1100">
                          <a:solidFill>
                            <a:srgbClr val="000000"/>
                          </a:solidFill>
                          <a:latin typeface="Calibri"/>
                        </a:defRPr>
                      </a:pPr>
                      <a:r>
                        <a:t>                    8.3.2. India</a:t>
                      </a:r>
                    </a:p>
                  </a:txBody>
                  <a:tcPr>
                    <a:noFill/>
                    <a:lnL>
                      <a:noFill/>
                    </a:lnL>
                    <a:lnR>
                      <a:noFill/>
                    </a:lnR>
                    <a:lnT>
                      <a:noFill/>
                    </a:lnT>
                    <a:lnB>
                      <a:noFill/>
                    </a:lnB>
                  </a:tcPr>
                </a:tc>
              </a:tr>
              <a:tr h="310896">
                <a:tc>
                  <a:txBody>
                    <a:bodyPr/>
                    <a:lstStyle/>
                    <a:p>
                      <a:pPr>
                        <a:defRPr sz="1100">
                          <a:solidFill>
                            <a:srgbClr val="000000"/>
                          </a:solidFill>
                          <a:latin typeface="Calibri"/>
                        </a:defRPr>
                      </a:pPr>
                      <a:r>
                        <a:t>                    6.1.2.2. Sub_point_1.2.2</a:t>
                      </a:r>
                    </a:p>
                  </a:txBody>
                  <a:tcPr>
                    <a:noFill/>
                    <a:lnL>
                      <a:noFill/>
                    </a:lnL>
                    <a:lnR>
                      <a:noFill/>
                    </a:lnR>
                    <a:lnT>
                      <a:noFill/>
                    </a:lnT>
                    <a:lnB>
                      <a:noFill/>
                    </a:lnB>
                  </a:tcPr>
                </a:tc>
                <a:tc>
                  <a:txBody>
                    <a:bodyPr/>
                    <a:lstStyle/>
                    <a:p>
                      <a:pPr>
                        <a:defRPr sz="1100">
                          <a:solidFill>
                            <a:srgbClr val="000000"/>
                          </a:solidFill>
                          <a:latin typeface="Calibri"/>
                        </a:defRPr>
                      </a:pPr>
                      <a:r>
                        <a:t>                    8.3.3. Japan</a:t>
                      </a:r>
                    </a:p>
                  </a:txBody>
                  <a:tcPr>
                    <a:noFill/>
                    <a:lnL>
                      <a:noFill/>
                    </a:lnL>
                    <a:lnR>
                      <a:noFill/>
                    </a:lnR>
                    <a:lnT>
                      <a:noFill/>
                    </a:lnT>
                    <a:lnB>
                      <a:noFill/>
                    </a:lnB>
                  </a:tcPr>
                </a:tc>
              </a:tr>
              <a:tr h="310896">
                <a:tc>
                  <a:txBody>
                    <a:bodyPr/>
                    <a:lstStyle/>
                    <a:p>
                      <a:pPr>
                        <a:defRPr sz="1100">
                          <a:solidFill>
                            <a:srgbClr val="000000"/>
                          </a:solidFill>
                          <a:latin typeface="Calibri"/>
                        </a:defRPr>
                      </a:pPr>
                      <a:r>
                        <a:t>          6.4. Others</a:t>
                      </a:r>
                    </a:p>
                  </a:txBody>
                  <a:tcPr>
                    <a:noFill/>
                    <a:lnL>
                      <a:noFill/>
                    </a:lnL>
                    <a:lnR>
                      <a:noFill/>
                    </a:lnR>
                    <a:lnT>
                      <a:noFill/>
                    </a:lnT>
                    <a:lnB>
                      <a:noFill/>
                    </a:lnB>
                  </a:tcPr>
                </a:tc>
                <a:tc>
                  <a:txBody>
                    <a:bodyPr/>
                    <a:lstStyle/>
                    <a:p>
                      <a:pPr>
                        <a:defRPr sz="1100">
                          <a:solidFill>
                            <a:srgbClr val="000000"/>
                          </a:solidFill>
                          <a:latin typeface="Calibri"/>
                        </a:defRPr>
                      </a:pPr>
                      <a:r>
                        <a:t>                    8.3.4. South Korea</a:t>
                      </a:r>
                    </a:p>
                  </a:txBody>
                  <a:tcPr>
                    <a:noFill/>
                    <a:lnL>
                      <a:noFill/>
                    </a:lnL>
                    <a:lnR>
                      <a:noFill/>
                    </a:lnR>
                    <a:lnT>
                      <a:noFill/>
                    </a:lnT>
                    <a:lnB>
                      <a:noFill/>
                    </a:lnB>
                  </a:tcPr>
                </a:tc>
              </a:tr>
              <a:tr h="310896">
                <a:tc>
                  <a:txBody>
                    <a:bodyPr/>
                    <a:lstStyle/>
                    <a:p>
                      <a:pPr>
                        <a:defRPr sz="1100" b="1">
                          <a:solidFill>
                            <a:srgbClr val="7030A0"/>
                          </a:solidFill>
                          <a:latin typeface="Calibri"/>
                        </a:defRPr>
                      </a:pPr>
                      <a:r>
                        <a:t>7. Global Market of Computers Size by Type_2 &amp; CAGR 2025-2032</a:t>
                      </a:r>
                    </a:p>
                  </a:txBody>
                  <a:tcPr>
                    <a:noFill/>
                    <a:lnL>
                      <a:noFill/>
                    </a:lnL>
                    <a:lnR>
                      <a:noFill/>
                    </a:lnR>
                    <a:lnT>
                      <a:noFill/>
                    </a:lnT>
                    <a:lnB>
                      <a:noFill/>
                    </a:lnB>
                  </a:tcPr>
                </a:tc>
                <a:tc>
                  <a:txBody>
                    <a:bodyPr/>
                    <a:lstStyle/>
                    <a:p>
                      <a:pPr>
                        <a:defRPr sz="1100">
                          <a:solidFill>
                            <a:srgbClr val="000000"/>
                          </a:solidFill>
                          <a:latin typeface="Calibri"/>
                        </a:defRPr>
                      </a:pPr>
                      <a:r>
                        <a:t>                    8.3.5. Rest of Asia Pacific</a:t>
                      </a:r>
                    </a:p>
                  </a:txBody>
                  <a:tcPr>
                    <a:noFill/>
                    <a:lnL>
                      <a:noFill/>
                    </a:lnL>
                    <a:lnR>
                      <a:noFill/>
                    </a:lnR>
                    <a:lnT>
                      <a:noFill/>
                    </a:lnT>
                    <a:lnB>
                      <a:noFill/>
                    </a:lnB>
                  </a:tcPr>
                </a:tc>
              </a:tr>
              <a:tr h="310896">
                <a:tc>
                  <a:txBody>
                    <a:bodyPr/>
                    <a:lstStyle/>
                    <a:p>
                      <a:pPr>
                        <a:defRPr sz="1100">
                          <a:solidFill>
                            <a:srgbClr val="000000"/>
                          </a:solidFill>
                          <a:latin typeface="Calibri"/>
                        </a:defRPr>
                      </a:pPr>
                      <a:r>
                        <a:t>          7.1. Market Overview</a:t>
                      </a:r>
                    </a:p>
                  </a:txBody>
                  <a:tcPr>
                    <a:noFill/>
                    <a:lnL>
                      <a:noFill/>
                    </a:lnL>
                    <a:lnR>
                      <a:noFill/>
                    </a:lnR>
                    <a:lnT>
                      <a:noFill/>
                    </a:lnT>
                    <a:lnB>
                      <a:noFill/>
                    </a:lnB>
                  </a:tcPr>
                </a:tc>
                <a:tc>
                  <a:txBody>
                    <a:bodyPr/>
                    <a:lstStyle/>
                    <a:p>
                      <a:pPr>
                        <a:defRPr sz="1100">
                          <a:solidFill>
                            <a:srgbClr val="000000"/>
                          </a:solidFill>
                          <a:latin typeface="Calibri"/>
                        </a:defRPr>
                      </a:pPr>
                      <a:r>
                        <a:t>          8.4. Latin America</a:t>
                      </a:r>
                    </a:p>
                  </a:txBody>
                  <a:tcPr>
                    <a:noFill/>
                    <a:lnL>
                      <a:noFill/>
                    </a:lnL>
                    <a:lnR>
                      <a:noFill/>
                    </a:lnR>
                    <a:lnT>
                      <a:noFill/>
                    </a:lnT>
                    <a:lnB>
                      <a:noFill/>
                    </a:lnB>
                  </a:tcPr>
                </a:tc>
              </a:tr>
              <a:tr h="310896">
                <a:tc>
                  <a:txBody>
                    <a:bodyPr/>
                    <a:lstStyle/>
                    <a:p>
                      <a:pPr>
                        <a:defRPr sz="1100">
                          <a:solidFill>
                            <a:srgbClr val="000000"/>
                          </a:solidFill>
                          <a:latin typeface="Calibri"/>
                        </a:defRPr>
                      </a:pPr>
                      <a:r>
                        <a:t>          7.1.1. Point_2.1</a:t>
                      </a:r>
                    </a:p>
                  </a:txBody>
                  <a:tcPr>
                    <a:noFill/>
                    <a:lnL>
                      <a:noFill/>
                    </a:lnL>
                    <a:lnR>
                      <a:noFill/>
                    </a:lnR>
                    <a:lnT>
                      <a:noFill/>
                    </a:lnT>
                    <a:lnB>
                      <a:noFill/>
                    </a:lnB>
                  </a:tcPr>
                </a:tc>
                <a:tc>
                  <a:txBody>
                    <a:bodyPr/>
                    <a:lstStyle/>
                    <a:p>
                      <a:pPr>
                        <a:defRPr sz="1100">
                          <a:solidFill>
                            <a:srgbClr val="000000"/>
                          </a:solidFill>
                          <a:latin typeface="Calibri"/>
                        </a:defRPr>
                      </a:pPr>
                      <a:r>
                        <a:t>                    8.4.1. Brazil</a:t>
                      </a:r>
                    </a:p>
                  </a:txBody>
                  <a:tcPr>
                    <a:noFill/>
                    <a:lnL>
                      <a:noFill/>
                    </a:lnL>
                    <a:lnR>
                      <a:noFill/>
                    </a:lnR>
                    <a:lnT>
                      <a:noFill/>
                    </a:lnT>
                    <a:lnB>
                      <a:noFill/>
                    </a:lnB>
                  </a:tcPr>
                </a:tc>
              </a:tr>
              <a:tr h="310896">
                <a:tc>
                  <a:txBody>
                    <a:bodyPr/>
                    <a:lstStyle/>
                    <a:p>
                      <a:pPr>
                        <a:defRPr sz="1100">
                          <a:solidFill>
                            <a:srgbClr val="000000"/>
                          </a:solidFill>
                          <a:latin typeface="Calibri"/>
                        </a:defRPr>
                      </a:pPr>
                      <a:r>
                        <a:t>          7.3. Others</a:t>
                      </a:r>
                    </a:p>
                  </a:txBody>
                  <a:tcPr>
                    <a:noFill/>
                    <a:lnL>
                      <a:noFill/>
                    </a:lnL>
                    <a:lnR>
                      <a:noFill/>
                    </a:lnR>
                    <a:lnT>
                      <a:noFill/>
                    </a:lnT>
                    <a:lnB>
                      <a:noFill/>
                    </a:lnB>
                  </a:tcPr>
                </a:tc>
                <a:tc>
                  <a:txBody>
                    <a:bodyPr/>
                    <a:lstStyle/>
                    <a:p>
                      <a:pPr>
                        <a:defRPr sz="1100">
                          <a:solidFill>
                            <a:srgbClr val="000000"/>
                          </a:solidFill>
                          <a:latin typeface="Calibri"/>
                        </a:defRPr>
                      </a:pPr>
                      <a:r>
                        <a:t>                    8.4.2. Mexico</a:t>
                      </a:r>
                    </a:p>
                  </a:txBody>
                  <a:tcPr>
                    <a:noFill/>
                    <a:lnL>
                      <a:noFill/>
                    </a:lnL>
                    <a:lnR>
                      <a:noFill/>
                    </a:lnR>
                    <a:lnT>
                      <a:noFill/>
                    </a:lnT>
                    <a:lnB>
                      <a:noFill/>
                    </a:lnB>
                  </a:tcPr>
                </a:tc>
              </a:tr>
              <a:tr h="310896">
                <a:tc>
                  <a:txBody>
                    <a:bodyPr/>
                    <a:lstStyle/>
                    <a:p>
                      <a:pPr>
                        <a:defRPr sz="1100" b="1">
                          <a:solidFill>
                            <a:srgbClr val="7030A0"/>
                          </a:solidFill>
                          <a:latin typeface="Calibri"/>
                        </a:defRPr>
                      </a:pPr>
                      <a:r>
                        <a:t>8. Regional Analysis</a:t>
                      </a:r>
                    </a:p>
                  </a:txBody>
                  <a:tcPr>
                    <a:noFill/>
                    <a:lnL>
                      <a:noFill/>
                    </a:lnL>
                    <a:lnR>
                      <a:noFill/>
                    </a:lnR>
                    <a:lnT>
                      <a:noFill/>
                    </a:lnT>
                    <a:lnB>
                      <a:noFill/>
                    </a:lnB>
                  </a:tcPr>
                </a:tc>
                <a:tc>
                  <a:txBody>
                    <a:bodyPr/>
                    <a:lstStyle/>
                    <a:p>
                      <a:pPr>
                        <a:defRPr sz="1100">
                          <a:solidFill>
                            <a:srgbClr val="000000"/>
                          </a:solidFill>
                          <a:latin typeface="Calibri"/>
                        </a:defRPr>
                      </a:pPr>
                      <a:r>
                        <a:t>                    8.4.3. Rest of Latin America</a:t>
                      </a:r>
                    </a:p>
                  </a:txBody>
                  <a:tcPr>
                    <a:noFill/>
                    <a:lnL>
                      <a:noFill/>
                    </a:lnL>
                    <a:lnR>
                      <a:noFill/>
                    </a:lnR>
                    <a:lnT>
                      <a:noFill/>
                    </a:lnT>
                    <a:lnB>
                      <a:noFill/>
                    </a:lnB>
                  </a:tcPr>
                </a:tc>
              </a:tr>
              <a:tr h="310896">
                <a:tc>
                  <a:txBody>
                    <a:bodyPr/>
                    <a:lstStyle/>
                    <a:p>
                      <a:pPr>
                        <a:defRPr sz="1100">
                          <a:solidFill>
                            <a:srgbClr val="000000"/>
                          </a:solidFill>
                          <a:latin typeface="Calibri"/>
                        </a:defRPr>
                      </a:pPr>
                      <a:r>
                        <a:t>          8.1. North America</a:t>
                      </a:r>
                    </a:p>
                  </a:txBody>
                  <a:tcPr>
                    <a:noFill/>
                    <a:lnL>
                      <a:noFill/>
                    </a:lnL>
                    <a:lnR>
                      <a:noFill/>
                    </a:lnR>
                    <a:lnT>
                      <a:noFill/>
                    </a:lnT>
                    <a:lnB>
                      <a:noFill/>
                    </a:lnB>
                  </a:tcPr>
                </a:tc>
                <a:tc>
                  <a:txBody>
                    <a:bodyPr/>
                    <a:lstStyle/>
                    <a:p>
                      <a:pPr>
                        <a:defRPr sz="1100">
                          <a:solidFill>
                            <a:srgbClr val="000000"/>
                          </a:solidFill>
                          <a:latin typeface="Calibri"/>
                        </a:defRPr>
                      </a:pPr>
                      <a:r>
                        <a:t>          8.5. Middle East &amp; Africa</a:t>
                      </a:r>
                    </a:p>
                  </a:txBody>
                  <a:tcPr>
                    <a:noFill/>
                    <a:lnL>
                      <a:noFill/>
                    </a:lnL>
                    <a:lnR>
                      <a:noFill/>
                    </a:lnR>
                    <a:lnT>
                      <a:noFill/>
                    </a:lnT>
                    <a:lnB>
                      <a:noFill/>
                    </a:lnB>
                  </a:tcPr>
                </a:tc>
              </a:tr>
              <a:tr h="310896">
                <a:tc>
                  <a:txBody>
                    <a:bodyPr/>
                    <a:lstStyle/>
                    <a:p>
                      <a:pPr>
                        <a:defRPr sz="1100">
                          <a:solidFill>
                            <a:srgbClr val="000000"/>
                          </a:solidFill>
                          <a:latin typeface="Calibri"/>
                        </a:defRPr>
                      </a:pPr>
                      <a:r>
                        <a:t>                    8.1.1. US</a:t>
                      </a:r>
                    </a:p>
                  </a:txBody>
                  <a:tcPr>
                    <a:noFill/>
                    <a:lnL>
                      <a:noFill/>
                    </a:lnL>
                    <a:lnR>
                      <a:noFill/>
                    </a:lnR>
                    <a:lnT>
                      <a:noFill/>
                    </a:lnT>
                    <a:lnB>
                      <a:noFill/>
                    </a:lnB>
                  </a:tcPr>
                </a:tc>
                <a:tc>
                  <a:txBody>
                    <a:bodyPr/>
                    <a:lstStyle/>
                    <a:p>
                      <a:pPr>
                        <a:defRPr sz="1100">
                          <a:solidFill>
                            <a:srgbClr val="000000"/>
                          </a:solidFill>
                          <a:latin typeface="Calibri"/>
                        </a:defRPr>
                      </a:pPr>
                      <a:r>
                        <a:t>                    8.5.1. GCC Countries</a:t>
                      </a:r>
                    </a:p>
                  </a:txBody>
                  <a:tcPr>
                    <a:noFill/>
                    <a:lnL>
                      <a:noFill/>
                    </a:lnL>
                    <a:lnR>
                      <a:noFill/>
                    </a:lnR>
                    <a:lnT>
                      <a:noFill/>
                    </a:lnT>
                    <a:lnB>
                      <a:noFill/>
                    </a:lnB>
                  </a:tcPr>
                </a:tc>
              </a:tr>
              <a:tr h="310896">
                <a:tc>
                  <a:txBody>
                    <a:bodyPr/>
                    <a:lstStyle/>
                    <a:p>
                      <a:pPr>
                        <a:defRPr sz="1100">
                          <a:solidFill>
                            <a:srgbClr val="000000"/>
                          </a:solidFill>
                          <a:latin typeface="Calibri"/>
                        </a:defRPr>
                      </a:pPr>
                      <a:r>
                        <a:t>                    8.1.2. Canada</a:t>
                      </a:r>
                    </a:p>
                  </a:txBody>
                  <a:tcPr>
                    <a:noFill/>
                    <a:lnL>
                      <a:noFill/>
                    </a:lnL>
                    <a:lnR>
                      <a:noFill/>
                    </a:lnR>
                    <a:lnT>
                      <a:noFill/>
                    </a:lnT>
                    <a:lnB>
                      <a:noFill/>
                    </a:lnB>
                  </a:tcPr>
                </a:tc>
                <a:tc>
                  <a:txBody>
                    <a:bodyPr/>
                    <a:lstStyle/>
                    <a:p>
                      <a:pPr>
                        <a:defRPr sz="1100">
                          <a:solidFill>
                            <a:srgbClr val="000000"/>
                          </a:solidFill>
                          <a:latin typeface="Calibri"/>
                        </a:defRPr>
                      </a:pPr>
                      <a:r>
                        <a:t>                    8.5.2. South Africa</a:t>
                      </a:r>
                    </a:p>
                  </a:txBody>
                  <a:tcPr>
                    <a:noFill/>
                    <a:lnL>
                      <a:noFill/>
                    </a:lnL>
                    <a:lnR>
                      <a:noFill/>
                    </a:lnR>
                    <a:lnT>
                      <a:noFill/>
                    </a:lnT>
                    <a:lnB>
                      <a:noFill/>
                    </a:lnB>
                  </a:tcPr>
                </a:tc>
              </a:tr>
              <a:tr h="310896">
                <a:tc>
                  <a:txBody>
                    <a:bodyPr/>
                    <a:lstStyle/>
                    <a:p>
                      <a:pPr>
                        <a:defRPr sz="1100">
                          <a:solidFill>
                            <a:srgbClr val="000000"/>
                          </a:solidFill>
                          <a:latin typeface="Calibri"/>
                        </a:defRPr>
                      </a:pPr>
                      <a:r>
                        <a:t>          8.2. Europe</a:t>
                      </a:r>
                    </a:p>
                  </a:txBody>
                  <a:tcPr>
                    <a:noFill/>
                    <a:lnL>
                      <a:noFill/>
                    </a:lnL>
                    <a:lnR>
                      <a:noFill/>
                    </a:lnR>
                    <a:lnT>
                      <a:noFill/>
                    </a:lnT>
                    <a:lnB>
                      <a:noFill/>
                    </a:lnB>
                  </a:tcPr>
                </a:tc>
                <a:tc>
                  <a:txBody>
                    <a:bodyPr/>
                    <a:lstStyle/>
                    <a:p>
                      <a:pPr>
                        <a:defRPr sz="1100">
                          <a:solidFill>
                            <a:srgbClr val="000000"/>
                          </a:solidFill>
                          <a:latin typeface="Calibri"/>
                        </a:defRPr>
                      </a:pPr>
                      <a:r>
                        <a:t>                    8.5.3. Rest of Middle East &amp; Africa</a:t>
                      </a:r>
                    </a:p>
                  </a:txBody>
                  <a:tcPr>
                    <a:noFill/>
                    <a:lnL>
                      <a:noFill/>
                    </a:lnL>
                    <a:lnR>
                      <a:noFill/>
                    </a:lnR>
                    <a:lnT>
                      <a:noFill/>
                    </a:lnT>
                    <a:lnB>
                      <a:noFill/>
                    </a:lnB>
                  </a:tcPr>
                </a:tc>
              </a:tr>
              <a:tr h="310896">
                <a:tc>
                  <a:txBody>
                    <a:bodyPr/>
                    <a:lstStyle/>
                    <a:p>
                      <a:pPr>
                        <a:defRPr sz="110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310896">
                <a:tc>
                  <a:txBody>
                    <a:bodyPr/>
                    <a:lstStyle/>
                    <a:p>
                      <a:pPr>
                        <a:defRPr sz="1100">
                          <a:solidFill>
                            <a:srgbClr val="000000"/>
                          </a:solidFill>
                          <a:latin typeface="Calibri"/>
                        </a:defRPr>
                      </a:pPr>
                      <a:r>
                        <a:t>                    8.2.2. Germany</a:t>
                      </a:r>
                    </a:p>
                  </a:txBody>
                  <a:tcPr>
                    <a:noFill/>
                    <a:lnL>
                      <a:noFill/>
                    </a:lnL>
                    <a:lnR>
                      <a:noFill/>
                    </a:lnR>
                    <a:lnT>
                      <a:noFill/>
                    </a:lnT>
                    <a:lnB>
                      <a:noFill/>
                    </a:lnB>
                  </a:tcPr>
                </a:tc>
                <a:tc>
                  <a:txBody>
                    <a:bodyPr/>
                    <a:lstStyle/>
                    <a:p>
                      <a:pPr>
                        <a:defRPr sz="1100">
                          <a:solidFill>
                            <a:srgbClr val="000000"/>
                          </a:solidFill>
                          <a:latin typeface="Calibri"/>
                        </a:defRPr>
                      </a:pPr>
                      <a:r>
                        <a:t>          9.1. Top 5 Player Comparison</a:t>
                      </a:r>
                    </a:p>
                  </a:txBody>
                  <a:tcPr>
                    <a:noFill/>
                    <a:lnL>
                      <a:noFill/>
                    </a:lnL>
                    <a:lnR>
                      <a:noFill/>
                    </a:lnR>
                    <a:lnT>
                      <a:noFill/>
                    </a:lnT>
                    <a:lnB>
                      <a:noFill/>
                    </a:lnB>
                  </a:tcPr>
                </a:tc>
              </a:tr>
              <a:tr h="310896">
                <a:tc>
                  <a:txBody>
                    <a:bodyPr/>
                    <a:lstStyle/>
                    <a:p>
                      <a:pPr>
                        <a:defRPr sz="1100">
                          <a:solidFill>
                            <a:srgbClr val="000000"/>
                          </a:solidFill>
                          <a:latin typeface="Calibri"/>
                        </a:defRPr>
                      </a:pPr>
                      <a:r>
                        <a:t>                    8.2.3. Spain</a:t>
                      </a:r>
                    </a:p>
                  </a:txBody>
                  <a:tcPr>
                    <a:noFill/>
                    <a:lnL>
                      <a:noFill/>
                    </a:lnL>
                    <a:lnR>
                      <a:noFill/>
                    </a:lnR>
                    <a:lnT>
                      <a:noFill/>
                    </a:lnT>
                    <a:lnB>
                      <a:noFill/>
                    </a:lnB>
                  </a:tcPr>
                </a:tc>
                <a:tc>
                  <a:txBody>
                    <a:bodyPr/>
                    <a:lstStyle/>
                    <a:p>
                      <a:pPr>
                        <a:defRPr sz="1100">
                          <a:solidFill>
                            <a:srgbClr val="000000"/>
                          </a:solidFill>
                          <a:latin typeface="Calibri"/>
                        </a:defRPr>
                      </a:pPr>
                      <a:r>
                        <a:t>          9.2. Market Positioning of Key Players, 2024</a:t>
                      </a:r>
                    </a:p>
                  </a:txBody>
                  <a:tcPr>
                    <a:noFill/>
                    <a:lnL>
                      <a:noFill/>
                    </a:lnL>
                    <a:lnR>
                      <a:noFill/>
                    </a:lnR>
                    <a:lnT>
                      <a:noFill/>
                    </a:lnT>
                    <a:lnB>
                      <a:noFill/>
                    </a:lnB>
                  </a:tcPr>
                </a:tc>
              </a:tr>
              <a:tr h="310896">
                <a:tc>
                  <a:txBody>
                    <a:bodyPr/>
                    <a:lstStyle/>
                    <a:p>
                      <a:pPr>
                        <a:defRPr sz="1100">
                          <a:solidFill>
                            <a:srgbClr val="000000"/>
                          </a:solidFill>
                          <a:latin typeface="Calibri"/>
                        </a:defRPr>
                      </a:pPr>
                      <a:r>
                        <a:t>                    8.2.4. France</a:t>
                      </a:r>
                    </a:p>
                  </a:txBody>
                  <a:tcPr>
                    <a:noFill/>
                    <a:lnL>
                      <a:noFill/>
                    </a:lnL>
                    <a:lnR>
                      <a:noFill/>
                    </a:lnR>
                    <a:lnT>
                      <a:noFill/>
                    </a:lnT>
                    <a:lnB>
                      <a:noFill/>
                    </a:lnB>
                  </a:tcPr>
                </a:tc>
                <a:tc>
                  <a:txBody>
                    <a:bodyPr/>
                    <a:lstStyle/>
                    <a:p>
                      <a:pPr>
                        <a:defRPr sz="1100">
                          <a:solidFill>
                            <a:srgbClr val="000000"/>
                          </a:solidFill>
                          <a:latin typeface="Calibri"/>
                        </a:defRPr>
                      </a:pPr>
                      <a:r>
                        <a:t>          9.3. Strategies Adopted by Key Market Players</a:t>
                      </a:r>
                    </a:p>
                  </a:txBody>
                  <a:tcPr>
                    <a:noFill/>
                    <a:lnL>
                      <a:noFill/>
                    </a:lnL>
                    <a:lnR>
                      <a:noFill/>
                    </a:lnR>
                    <a:lnT>
                      <a:noFill/>
                    </a:lnT>
                    <a:lnB>
                      <a:noFill/>
                    </a:lnB>
                  </a:tcPr>
                </a:tc>
              </a:tr>
              <a:tr h="310896">
                <a:tc>
                  <a:txBody>
                    <a:bodyPr/>
                    <a:lstStyle/>
                    <a:p>
                      <a:pPr>
                        <a:defRPr sz="1100">
                          <a:solidFill>
                            <a:srgbClr val="000000"/>
                          </a:solidFill>
                          <a:latin typeface="Calibri"/>
                        </a:defRPr>
                      </a:pPr>
                      <a:r>
                        <a:t>                    8.2.5. Italy</a:t>
                      </a:r>
                    </a:p>
                  </a:txBody>
                  <a:tcPr>
                    <a:noFill/>
                    <a:lnL>
                      <a:noFill/>
                    </a:lnL>
                    <a:lnR>
                      <a:noFill/>
                    </a:lnR>
                    <a:lnT>
                      <a:noFill/>
                    </a:lnT>
                    <a:lnB>
                      <a:noFill/>
                    </a:lnB>
                  </a:tcPr>
                </a:tc>
                <a:tc>
                  <a:txBody>
                    <a:bodyPr/>
                    <a:lstStyle/>
                    <a:p>
                      <a:pPr>
                        <a:defRPr sz="110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a:solidFill>
                            <a:srgbClr val="000000"/>
                          </a:solidFill>
                          <a:latin typeface="Calibri"/>
                        </a:defRPr>
                      </a:pPr>
                      <a:r>
                        <a:t>                    8.2.6. Rest of Europe</a:t>
                      </a:r>
                    </a:p>
                  </a:txBody>
                  <a:tcPr>
                    <a:noFill/>
                    <a:lnL>
                      <a:noFill/>
                    </a:lnL>
                    <a:lnR>
                      <a:noFill/>
                    </a:lnR>
                    <a:lnT>
                      <a:noFill/>
                    </a:lnT>
                    <a:lnB>
                      <a:noFill/>
                    </a:lnB>
                  </a:tcPr>
                </a:tc>
                <a:tc>
                  <a:txBody>
                    <a:bodyPr/>
                    <a:lstStyle/>
                    <a:p>
                      <a:pPr>
                        <a:defRPr sz="110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a:solidFill>
                            <a:srgbClr val="000000"/>
                          </a:solidFill>
                          <a:latin typeface="Calibri"/>
                        </a:defRPr>
                      </a:pPr>
                      <a:r>
                        <a:t>          8.3. Asia-Pacific</a:t>
                      </a:r>
                    </a:p>
                  </a:txBody>
                  <a:tcPr>
                    <a:noFill/>
                    <a:lnL>
                      <a:noFill/>
                    </a:lnL>
                    <a:lnR>
                      <a:noFill/>
                    </a:lnR>
                    <a:lnT>
                      <a:noFill/>
                    </a:lnT>
                    <a:lnB>
                      <a:noFill/>
                    </a:lnB>
                  </a:tcPr>
                </a:tc>
                <a:tc>
                  <a:txBody>
                    <a:bodyPr/>
                    <a:lstStyle/>
                    <a:p>
                      <a:pPr>
                        <a:defRPr sz="1100">
                          <a:solidFill>
                            <a:srgbClr val="000000"/>
                          </a:solidFill>
                          <a:latin typeface="Calibri"/>
                        </a:defRPr>
                      </a:pPr>
                      <a:r>
                        <a:t>          9.6. Company Profiles of All Key Players</a:t>
                      </a:r>
                    </a:p>
                  </a:txBody>
                  <a:tcPr>
                    <a:noFill/>
                    <a:lnL>
                      <a:noFill/>
                    </a:lnL>
                    <a:lnR>
                      <a:noFill/>
                    </a:lnR>
                    <a:lnT>
                      <a:noFill/>
                    </a:lnT>
                    <a:lnB>
                      <a:noFill/>
                    </a:lnB>
                  </a:tcPr>
                </a:tc>
              </a:tr>
              <a:tr h="310896">
                <a:tc>
                  <a:txBody>
                    <a:bodyPr/>
                    <a:lstStyle/>
                    <a:p>
                      <a:pPr>
                        <a:defRPr sz="1100">
                          <a:solidFill>
                            <a:srgbClr val="000000"/>
                          </a:solidFill>
                          <a:latin typeface="Calibri"/>
                        </a:defRPr>
                      </a:pPr>
                      <a:r>
                        <a:t>                    8.3.1. China</a:t>
                      </a:r>
                    </a:p>
                  </a:txBody>
                  <a:tcPr>
                    <a:noFill/>
                    <a:lnL>
                      <a:noFill/>
                    </a:lnL>
                    <a:lnR>
                      <a:noFill/>
                    </a:lnR>
                    <a:lnT>
                      <a:noFill/>
                    </a:lnT>
                    <a:lnB>
                      <a:noFill/>
                    </a:lnB>
                  </a:tcPr>
                </a:tc>
                <a:tc>
                  <a:txBody>
                    <a:bodyPr/>
                    <a:lstStyle/>
                    <a:p>
                      <a:pPr>
                        <a:defRPr sz="1100">
                          <a:solidFill>
                            <a:srgbClr val="000000"/>
                          </a:solidFill>
                          <a:latin typeface="Calibri"/>
                        </a:defRPr>
                      </a:pPr>
                      <a:r>
                        <a:t>                    9.6.1. Company Details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9C7A1E-B67B-A7B2-D581-A8A07ADAA8AD}"/>
              </a:ext>
            </a:extLst>
          </p:cNvPr>
          <p:cNvSpPr/>
          <p:nvPr/>
        </p:nvSpPr>
        <p:spPr>
          <a:xfrm>
            <a:off x="2485048" y="0"/>
            <a:ext cx="9706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a:solidFill>
                            <a:srgbClr val="000000"/>
                          </a:solidFill>
                          <a:latin typeface="Calibri"/>
                        </a:defRPr>
                      </a:pPr>
                      <a:r>
                        <a:t>                    9.6.2. Product Portfolio Analysis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9.6.3. Company's Segmental Share Analysis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9.6.4. Revenue Y-O-Y Comparison (2022-2024)</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11.1 Apple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11.2 Dell Technologies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11.3 Hewlett Packard Enterprise</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11.4 IBM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11.5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11.6 ASUS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11.7 Lenovo Group</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11.8 Acer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11.9 Toshiba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a:solidFill>
                            <a:srgbClr val="000000"/>
                          </a:solidFill>
                          <a:latin typeface="Calibri"/>
                        </a:defRPr>
                      </a:pPr>
                      <a:r>
                        <a:t>          11.10 Fujitsu Ltd.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12.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9C7A1E-B67B-A7B2-D581-A8A07ADAA8AD}"/>
              </a:ext>
            </a:extLst>
          </p:cNvPr>
          <p:cNvSpPr/>
          <p:nvPr/>
        </p:nvSpPr>
        <p:spPr>
          <a:xfrm>
            <a:off x="2485048" y="0"/>
            <a:ext cx="9706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13405</TotalTime>
  <Words>2455</Words>
  <Application>Microsoft Office PowerPoint</Application>
  <PresentationFormat>Widescreen</PresentationFormat>
  <Paragraphs>498</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75</cp:revision>
  <dcterms:created xsi:type="dcterms:W3CDTF">2024-08-12T13:13:25Z</dcterms:created>
  <dcterms:modified xsi:type="dcterms:W3CDTF">2025-07-31T11:49:43Z</dcterms:modified>
</cp:coreProperties>
</file>